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.fntdata"/><Relationship Id="rId6" Type="http://schemas.openxmlformats.org/officeDocument/2006/relationships/slide" Target="slides/slide1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</a:t>
            </a:r>
            <a:endParaRPr/>
          </a:p>
        </p:txBody>
      </p:sp>
      <p:sp>
        <p:nvSpPr>
          <p:cNvPr id="121" name="Google Shape;12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e3fd3025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e3fd3025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Mehak</a:t>
            </a:r>
            <a:endParaRPr/>
          </a:p>
        </p:txBody>
      </p:sp>
      <p:sp>
        <p:nvSpPr>
          <p:cNvPr id="233" name="Google Shape;233;g31e3fd30254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e3fd30254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1e3fd30254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Mehak</a:t>
            </a:r>
            <a:endParaRPr/>
          </a:p>
        </p:txBody>
      </p:sp>
      <p:sp>
        <p:nvSpPr>
          <p:cNvPr id="242" name="Google Shape;242;g31e3fd30254_2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Mehak</a:t>
            </a:r>
            <a:endParaRPr/>
          </a:p>
        </p:txBody>
      </p:sp>
      <p:sp>
        <p:nvSpPr>
          <p:cNvPr id="252" name="Google Shape;2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e3fd30254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1e3fd30254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</a:t>
            </a:r>
            <a:endParaRPr/>
          </a:p>
        </p:txBody>
      </p:sp>
      <p:sp>
        <p:nvSpPr>
          <p:cNvPr id="129" name="Google Shape;129;g31e3fd30254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e3fd30254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1e3fd30254_2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</a:t>
            </a:r>
            <a:endParaRPr/>
          </a:p>
        </p:txBody>
      </p:sp>
      <p:sp>
        <p:nvSpPr>
          <p:cNvPr id="140" name="Google Shape;140;g31e3fd30254_2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3fd30254_2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1e3fd30254_2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</a:t>
            </a:r>
            <a:br>
              <a:rPr lang="en-GB"/>
            </a:br>
            <a:br>
              <a:rPr lang="en-GB"/>
            </a:br>
            <a:r>
              <a:rPr lang="en-GB" sz="1100">
                <a:latin typeface="Arial"/>
                <a:ea typeface="Arial"/>
                <a:cs typeface="Arial"/>
                <a:sym typeface="Arial"/>
              </a:rPr>
              <a:t>POS stands for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Part of Speech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. It refers to the grammatical categories or classes that words in a sentence belong to, such as: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Noun (e.g., "dog", "car")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Verb (e.g., "run", "is")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Adjective (e.g., "beautiful", "quick")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Adverb (e.g., "quickly", "happily")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 this code, POS tagging is used to assign these categories to words so that the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WordNet lemmatizer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can accurately process and reduce words to their base forms (lemmas). For instance, knowing that "running" is a verb (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) allows the lemmatizer to convert it to "run."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e3fd30254_2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698caa30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1e698caa30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Sven</a:t>
            </a:r>
            <a:endParaRPr/>
          </a:p>
        </p:txBody>
      </p:sp>
      <p:sp>
        <p:nvSpPr>
          <p:cNvPr id="164" name="Google Shape;164;g31e698caa30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e698caa30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1e698caa30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Sven</a:t>
            </a:r>
            <a:endParaRPr/>
          </a:p>
        </p:txBody>
      </p:sp>
      <p:sp>
        <p:nvSpPr>
          <p:cNvPr id="176" name="Google Shape;176;g31e698caa30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e3fd30254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1e3fd30254_2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Sven</a:t>
            </a:r>
            <a:endParaRPr/>
          </a:p>
        </p:txBody>
      </p:sp>
      <p:sp>
        <p:nvSpPr>
          <p:cNvPr id="195" name="Google Shape;195;g31e3fd30254_2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e3fd3025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e3fd3025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Sven</a:t>
            </a:r>
            <a:endParaRPr/>
          </a:p>
        </p:txBody>
      </p:sp>
      <p:sp>
        <p:nvSpPr>
          <p:cNvPr id="212" name="Google Shape;212;g31e3fd3025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e3fd30254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1e3fd30254_2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Mehak</a:t>
            </a:r>
            <a:endParaRPr/>
          </a:p>
        </p:txBody>
      </p:sp>
      <p:sp>
        <p:nvSpPr>
          <p:cNvPr id="223" name="Google Shape;223;g31e3fd30254_2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ised Layout">
  <p:cSld name="Customised Layout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2173" l="10901" r="9004" t="2692"/>
          <a:stretch/>
        </p:blipFill>
        <p:spPr>
          <a:xfrm>
            <a:off x="-3" y="37"/>
            <a:ext cx="12192000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title"/>
          </p:nvPr>
        </p:nvSpPr>
        <p:spPr>
          <a:xfrm>
            <a:off x="0" y="2527164"/>
            <a:ext cx="1219199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  <a:defRPr sz="6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3" y="3558868"/>
            <a:ext cx="12191997" cy="781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0" y="5532550"/>
            <a:ext cx="12192000" cy="132344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003661" y="1052108"/>
            <a:ext cx="6910627" cy="11648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025623" y="2530837"/>
            <a:ext cx="6888665" cy="96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2" type="body"/>
          </p:nvPr>
        </p:nvSpPr>
        <p:spPr>
          <a:xfrm>
            <a:off x="1025624" y="3617963"/>
            <a:ext cx="6888665" cy="2241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3"/>
          <p:cNvCxnSpPr/>
          <p:nvPr/>
        </p:nvCxnSpPr>
        <p:spPr>
          <a:xfrm>
            <a:off x="-12590" y="2359726"/>
            <a:ext cx="5320086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60199" y="596691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36" name="Google Shape;36;p4"/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838198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709530" y="2220319"/>
            <a:ext cx="8845828" cy="929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4"/>
          <p:cNvCxnSpPr/>
          <p:nvPr/>
        </p:nvCxnSpPr>
        <p:spPr>
          <a:xfrm>
            <a:off x="4451205" y="3330985"/>
            <a:ext cx="0" cy="1774795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" name="Google Shape;40;p4"/>
          <p:cNvCxnSpPr/>
          <p:nvPr/>
        </p:nvCxnSpPr>
        <p:spPr>
          <a:xfrm>
            <a:off x="7756108" y="3330985"/>
            <a:ext cx="0" cy="1774795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1557437" y="3360802"/>
            <a:ext cx="2522391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3" type="body"/>
          </p:nvPr>
        </p:nvSpPr>
        <p:spPr>
          <a:xfrm>
            <a:off x="4800601" y="3358082"/>
            <a:ext cx="2587137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4" type="body"/>
          </p:nvPr>
        </p:nvSpPr>
        <p:spPr>
          <a:xfrm>
            <a:off x="8125381" y="3360802"/>
            <a:ext cx="2587137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73270" y="3931194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0658835" y="2022227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8496299" y="5218771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 amt="39000"/>
          </a:blip>
          <a:srcRect b="18991" l="30375" r="0" t="1138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51" name="Google Shape;51;p5"/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835370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828739" y="2714455"/>
            <a:ext cx="3953594" cy="509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966224" y="2700810"/>
            <a:ext cx="3911982" cy="523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3" type="body"/>
          </p:nvPr>
        </p:nvSpPr>
        <p:spPr>
          <a:xfrm>
            <a:off x="1864931" y="3448050"/>
            <a:ext cx="3911982" cy="2307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4" type="body"/>
          </p:nvPr>
        </p:nvSpPr>
        <p:spPr>
          <a:xfrm>
            <a:off x="6966224" y="3448050"/>
            <a:ext cx="3911982" cy="2307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10521648" y="5608449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0981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306906" y="3837599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653351" y="4521502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gradFill>
          <a:gsLst>
            <a:gs pos="0">
              <a:srgbClr val="022C94"/>
            </a:gs>
            <a:gs pos="28000">
              <a:schemeClr val="dk1"/>
            </a:gs>
            <a:gs pos="80000">
              <a:srgbClr val="4A017E"/>
            </a:gs>
            <a:gs pos="99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849351" y="1683189"/>
            <a:ext cx="10493300" cy="51748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/>
          <p:nvPr/>
        </p:nvSpPr>
        <p:spPr>
          <a:xfrm>
            <a:off x="8949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351350" y="4503806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53351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10979909" y="1571885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gradFill>
          <a:gsLst>
            <a:gs pos="0">
              <a:srgbClr val="022C94"/>
            </a:gs>
            <a:gs pos="28000">
              <a:schemeClr val="dk1"/>
            </a:gs>
            <a:gs pos="80000">
              <a:srgbClr val="4A017E"/>
            </a:gs>
            <a:gs pos="99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49349" y="1684777"/>
            <a:ext cx="10515601" cy="51716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871787" y="621690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351350" y="1540687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07054" y="188247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1685964" y="2868248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gradFill>
          <a:gsLst>
            <a:gs pos="0">
              <a:schemeClr val="accent4"/>
            </a:gs>
            <a:gs pos="15000">
              <a:srgbClr val="022C94"/>
            </a:gs>
            <a:gs pos="39018">
              <a:srgbClr val="020C12"/>
            </a:gs>
            <a:gs pos="79986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72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" type="body"/>
          </p:nvPr>
        </p:nvSpPr>
        <p:spPr>
          <a:xfrm>
            <a:off x="838200" y="2234612"/>
            <a:ext cx="27432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2" type="body"/>
          </p:nvPr>
        </p:nvSpPr>
        <p:spPr>
          <a:xfrm>
            <a:off x="3649398" y="1743093"/>
            <a:ext cx="4848110" cy="38336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3" type="body"/>
          </p:nvPr>
        </p:nvSpPr>
        <p:spPr>
          <a:xfrm>
            <a:off x="8554054" y="2234612"/>
            <a:ext cx="2743200" cy="27352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4" type="body"/>
          </p:nvPr>
        </p:nvSpPr>
        <p:spPr>
          <a:xfrm>
            <a:off x="838200" y="5576707"/>
            <a:ext cx="10515600" cy="613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11170456" y="969148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88076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gradFill>
          <a:gsLst>
            <a:gs pos="0">
              <a:schemeClr val="accent4"/>
            </a:gs>
            <a:gs pos="14000">
              <a:srgbClr val="022C94"/>
            </a:gs>
            <a:gs pos="39982">
              <a:srgbClr val="020D13"/>
            </a:gs>
            <a:gs pos="82003">
              <a:schemeClr val="accent6"/>
            </a:gs>
            <a:gs pos="98000">
              <a:schemeClr val="dk2"/>
            </a:gs>
            <a:gs pos="100000">
              <a:schemeClr val="dk2"/>
            </a:gs>
          </a:gsLst>
          <a:lin ang="84000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4000"/>
          </a:blip>
          <a:srcRect b="18991" l="30375" r="0" t="1138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97" name="Google Shape;9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" type="body"/>
          </p:nvPr>
        </p:nvSpPr>
        <p:spPr>
          <a:xfrm>
            <a:off x="1494453" y="2057399"/>
            <a:ext cx="6430348" cy="33521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"/>
          <p:cNvSpPr/>
          <p:nvPr>
            <p:ph idx="2" type="pic"/>
          </p:nvPr>
        </p:nvSpPr>
        <p:spPr>
          <a:xfrm>
            <a:off x="8324850" y="2055812"/>
            <a:ext cx="2373313" cy="335375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1" name="Google Shape;101;p9"/>
          <p:cNvSpPr/>
          <p:nvPr/>
        </p:nvSpPr>
        <p:spPr>
          <a:xfrm>
            <a:off x="10981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1225881" y="4503806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11404163" y="4375790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653351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0"/>
          <p:cNvCxnSpPr/>
          <p:nvPr/>
        </p:nvCxnSpPr>
        <p:spPr>
          <a:xfrm>
            <a:off x="-12590" y="3125038"/>
            <a:ext cx="4804046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10"/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 txBox="1"/>
          <p:nvPr>
            <p:ph type="title"/>
          </p:nvPr>
        </p:nvSpPr>
        <p:spPr>
          <a:xfrm>
            <a:off x="1006371" y="1562944"/>
            <a:ext cx="3767257" cy="1358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1006371" y="3426703"/>
            <a:ext cx="3767257" cy="2616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468157" y="1963496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0" y="2436950"/>
            <a:ext cx="121920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br>
              <a:rPr b="0" i="0" lang="en-GB" sz="6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(Natural Language Processing)</a:t>
            </a:r>
            <a:endParaRPr b="0" i="0" sz="6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1"/>
          <p:cNvSpPr txBox="1"/>
          <p:nvPr>
            <p:ph idx="1" type="subTitle"/>
          </p:nvPr>
        </p:nvSpPr>
        <p:spPr>
          <a:xfrm>
            <a:off x="0" y="4063600"/>
            <a:ext cx="121920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GB"/>
              <a:t>r</a:t>
            </a:r>
            <a:r>
              <a:rPr b="0" i="0" lang="en-GB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oup3</a:t>
            </a:r>
            <a:endParaRPr/>
          </a:p>
        </p:txBody>
      </p:sp>
      <p:sp>
        <p:nvSpPr>
          <p:cNvPr id="125" name="Google Shape;125;p11"/>
          <p:cNvSpPr txBox="1"/>
          <p:nvPr>
            <p:ph idx="2" type="body"/>
          </p:nvPr>
        </p:nvSpPr>
        <p:spPr>
          <a:xfrm>
            <a:off x="0" y="4926426"/>
            <a:ext cx="12192000" cy="19296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Paul</a:t>
            </a:r>
            <a:endParaRPr/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b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Sven</a:t>
            </a:r>
            <a:endParaRPr/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b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Mehak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1014675" y="2555700"/>
            <a:ext cx="6729300" cy="421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Problem: Build a fake news detection model using NLP.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Process:</a:t>
            </a:r>
            <a:endParaRPr b="1" sz="1600"/>
          </a:p>
          <a:p>
            <a:pPr indent="-2730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 sz="1400">
                <a:solidFill>
                  <a:schemeClr val="lt1"/>
                </a:solidFill>
              </a:rPr>
              <a:t>Preprocessed text data using tokenization, stopword removal, and lemmatization.</a:t>
            </a:r>
            <a:endParaRPr sz="1400">
              <a:solidFill>
                <a:schemeClr val="lt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 sz="1400">
                <a:solidFill>
                  <a:schemeClr val="lt1"/>
                </a:solidFill>
              </a:rPr>
              <a:t>Transformed text using TF-IDF vectorization.</a:t>
            </a:r>
            <a:endParaRPr sz="1400">
              <a:solidFill>
                <a:schemeClr val="lt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 sz="1400">
                <a:solidFill>
                  <a:schemeClr val="lt1"/>
                </a:solidFill>
              </a:rPr>
              <a:t>Trained and tested models with Logistic Regression.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Outcome:</a:t>
            </a:r>
            <a:endParaRPr b="1" sz="1600"/>
          </a:p>
          <a:p>
            <a:pPr indent="-2730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 sz="1400">
                <a:solidFill>
                  <a:schemeClr val="lt1"/>
                </a:solidFill>
              </a:rPr>
              <a:t>Logistic Regression achieved high accuracy and recall.</a:t>
            </a:r>
            <a:endParaRPr sz="1400">
              <a:solidFill>
                <a:schemeClr val="lt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 sz="1400">
                <a:solidFill>
                  <a:schemeClr val="lt1"/>
                </a:solidFill>
              </a:rPr>
              <a:t>Predicted labels successfully for unseen data.</a:t>
            </a:r>
            <a:endParaRPr sz="1400"/>
          </a:p>
          <a:p>
            <a:pPr indent="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6" name="Google Shape;236;p20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924086" y="1052108"/>
            <a:ext cx="69105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>
                <a:solidFill>
                  <a:schemeClr val="lt1"/>
                </a:solidFill>
              </a:rPr>
              <a:t>9. </a:t>
            </a:r>
            <a:r>
              <a:rPr lang="en-GB" sz="4400">
                <a:solidFill>
                  <a:schemeClr val="lt1"/>
                </a:solidFill>
              </a:rPr>
              <a:t>Summary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1003650" y="2555700"/>
            <a:ext cx="6693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</a:rPr>
              <a:t>Emphasized refining preprocessing, feature extraction, and model selection to optimize results.</a:t>
            </a:r>
            <a:endParaRPr sz="16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</a:rPr>
              <a:t>Light-weight model can be best approach.</a:t>
            </a:r>
            <a:endParaRPr sz="16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</a:rPr>
              <a:t>Improved teamwork skills in handling various project components, including coding and evaluation, setting with pushing &amp; pulling in Github.</a:t>
            </a:r>
            <a:endParaRPr sz="16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</a:rPr>
              <a:t>Understood the value of visualizations (e.g., confusion matrices) for clear communication of results.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450" y="1427823"/>
            <a:ext cx="3314700" cy="4002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20000" stPos="0" sy="-100000" ky="0"/>
          </a:effectLst>
        </p:spPr>
      </p:pic>
      <p:sp>
        <p:nvSpPr>
          <p:cNvPr id="247" name="Google Shape;247;p21"/>
          <p:cNvSpPr txBox="1"/>
          <p:nvPr/>
        </p:nvSpPr>
        <p:spPr>
          <a:xfrm>
            <a:off x="1003661" y="1052108"/>
            <a:ext cx="69105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10. </a:t>
            </a:r>
            <a:r>
              <a:rPr lang="en-GB" sz="4400">
                <a:solidFill>
                  <a:srgbClr val="FFFFFF"/>
                </a:solidFill>
              </a:rPr>
              <a:t>Key Learning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849351" y="276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GB"/>
              <a:t>Thank you.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GB"/>
              <a:t>Any Question?</a:t>
            </a:r>
            <a:endParaRPr/>
          </a:p>
        </p:txBody>
      </p: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701238" y="2216988"/>
            <a:ext cx="3972912" cy="264343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2" name="Google Shape;132;p12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1003661" y="1052108"/>
            <a:ext cx="69105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1.</a:t>
            </a:r>
            <a:r>
              <a:rPr lang="en-GB" sz="4400">
                <a:solidFill>
                  <a:srgbClr val="FFFFFF"/>
                </a:solidFill>
              </a:rPr>
              <a:t>Problem Statement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1025623" y="2530837"/>
            <a:ext cx="68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3EBF9"/>
                </a:solidFill>
              </a:rPr>
              <a:t>Fake News Detection Using NLP</a:t>
            </a:r>
            <a:endParaRPr b="1" sz="1600">
              <a:solidFill>
                <a:srgbClr val="73EBF9"/>
              </a:solidFill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942575" y="3106188"/>
            <a:ext cx="6693300" cy="22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Build a machine learning model that can accurately predict fake news using natural language processing (NLP) techniques.</a:t>
            </a:r>
            <a:endParaRPr>
              <a:solidFill>
                <a:srgbClr val="FFFFFF"/>
              </a:solidFill>
            </a:endParaRPr>
          </a:p>
          <a:p>
            <a:pPr indent="0" lvl="0" marL="10160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b="1" lang="en-GB" sz="1600">
                <a:solidFill>
                  <a:schemeClr val="accent3"/>
                </a:solidFill>
              </a:rPr>
            </a:br>
            <a:r>
              <a:rPr b="1" lang="en-GB" sz="1600">
                <a:solidFill>
                  <a:schemeClr val="accent3"/>
                </a:solidFill>
              </a:rPr>
              <a:t>Approach:</a:t>
            </a:r>
            <a:endParaRPr b="1" sz="1600">
              <a:solidFill>
                <a:schemeClr val="accent3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Data Cleaning and Preprocessing.</a:t>
            </a:r>
            <a:endParaRPr>
              <a:solidFill>
                <a:srgbClr val="FFFFFF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TF-IDF-based feature extraction</a:t>
            </a:r>
            <a:endParaRPr>
              <a:solidFill>
                <a:srgbClr val="FFFFFF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Train, test, and evaluate different machine learning models.</a:t>
            </a:r>
            <a:endParaRPr>
              <a:solidFill>
                <a:srgbClr val="FFFFFF"/>
              </a:solidFill>
            </a:endParaRPr>
          </a:p>
          <a:p>
            <a:pPr indent="-184150" lvl="0" marL="28575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3"/>
          <p:cNvSpPr txBox="1"/>
          <p:nvPr/>
        </p:nvSpPr>
        <p:spPr>
          <a:xfrm>
            <a:off x="1003511" y="1052108"/>
            <a:ext cx="69105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2. </a:t>
            </a:r>
            <a:r>
              <a:rPr lang="en-GB" sz="4400">
                <a:solidFill>
                  <a:schemeClr val="lt1"/>
                </a:solidFill>
              </a:rPr>
              <a:t>Fake</a:t>
            </a:r>
            <a:r>
              <a:rPr lang="en-GB" sz="4400">
                <a:solidFill>
                  <a:srgbClr val="FFFFFF"/>
                </a:solidFill>
              </a:rPr>
              <a:t> </a:t>
            </a:r>
            <a:r>
              <a:rPr lang="en-GB" sz="4400">
                <a:solidFill>
                  <a:schemeClr val="lt1"/>
                </a:solidFill>
              </a:rPr>
              <a:t>News Dataset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1003650" y="2555700"/>
            <a:ext cx="5688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3EBF9"/>
                </a:solidFill>
              </a:rPr>
              <a:t>Structure: </a:t>
            </a:r>
            <a:endParaRPr sz="1600"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CSV file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34152 rows &amp; 2 columns as input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stuffed with 50% fake (top) and 50% true headlines (bottom)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3EBF9"/>
                </a:solidFill>
              </a:rPr>
              <a:t>Columns:</a:t>
            </a:r>
            <a:endParaRPr b="1" sz="1600">
              <a:solidFill>
                <a:schemeClr val="lt1"/>
              </a:solidFill>
            </a:endParaRPr>
          </a:p>
          <a:p>
            <a:pPr indent="-330200" lvl="1" marL="1257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>
                <a:solidFill>
                  <a:schemeClr val="lt1"/>
                </a:solidFill>
              </a:rPr>
              <a:t>label:  1 – true and 0 – fake</a:t>
            </a:r>
            <a:endParaRPr>
              <a:solidFill>
                <a:schemeClr val="lt1"/>
              </a:solidFill>
            </a:endParaRPr>
          </a:p>
          <a:p>
            <a:pPr indent="-330200" lvl="1" marL="1257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GB">
                <a:solidFill>
                  <a:schemeClr val="lt1"/>
                </a:solidFill>
              </a:rPr>
              <a:t>Features:  headlines as text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087268" y="2216998"/>
            <a:ext cx="4586880" cy="30459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46" name="Google Shape;146;p13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1003500" y="2555700"/>
            <a:ext cx="106707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Preparation: </a:t>
            </a:r>
            <a:endParaRPr b="1" sz="1600">
              <a:solidFill>
                <a:schemeClr val="accent3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Loading data and inspecting</a:t>
            </a:r>
            <a:endParaRPr>
              <a:solidFill>
                <a:srgbClr val="FFFFFF"/>
              </a:solidFill>
            </a:endParaRPr>
          </a:p>
          <a:p>
            <a:pPr indent="-273050" lvl="0" marL="7429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Changing labels (label, text)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Preprocessing</a:t>
            </a:r>
            <a:r>
              <a:rPr b="1" lang="en-GB" sz="1600">
                <a:solidFill>
                  <a:schemeClr val="accent3"/>
                </a:solidFill>
              </a:rPr>
              <a:t>: </a:t>
            </a:r>
            <a:endParaRPr b="1" sz="1600">
              <a:solidFill>
                <a:schemeClr val="accent3"/>
              </a:solidFill>
            </a:endParaRPr>
          </a:p>
          <a:p>
            <a:pPr indent="-273050" lvl="0" marL="7429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Removing special characters</a:t>
            </a:r>
            <a:endParaRPr>
              <a:solidFill>
                <a:srgbClr val="FFFFFF"/>
              </a:solidFill>
            </a:endParaRPr>
          </a:p>
          <a:p>
            <a:pPr indent="-273050" lvl="0" marL="7429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Tokenizing and removing </a:t>
            </a:r>
            <a:r>
              <a:rPr lang="en-GB">
                <a:solidFill>
                  <a:srgbClr val="FFFFFF"/>
                </a:solidFill>
              </a:rPr>
              <a:t>stopwords</a:t>
            </a:r>
            <a:endParaRPr>
              <a:solidFill>
                <a:srgbClr val="FFFFFF"/>
              </a:solidFill>
            </a:endParaRPr>
          </a:p>
          <a:p>
            <a:pPr indent="-273050" lvl="0" marL="7429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Lemmatization with pos tagging</a:t>
            </a:r>
            <a:endParaRPr>
              <a:solidFill>
                <a:srgbClr val="FFFFFF"/>
              </a:solidFill>
            </a:endParaRPr>
          </a:p>
          <a:p>
            <a:pPr indent="-317500" lvl="1" marL="12573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To handle semantic differences and word variants with a smaller dataset, we chose the more complex technique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433125" y="1805281"/>
            <a:ext cx="68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3EBF9"/>
              </a:solidFill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>
            <a:off x="6635488" y="2216997"/>
            <a:ext cx="5038675" cy="2631937"/>
            <a:chOff x="6635488" y="2216997"/>
            <a:chExt cx="5038675" cy="2631937"/>
          </a:xfrm>
        </p:grpSpPr>
        <p:pic>
          <p:nvPicPr>
            <p:cNvPr id="157" name="Google Shape;157;p14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6635488" y="2216997"/>
              <a:ext cx="4928076" cy="1178925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82000" fadeDir="5400012" kx="0" rotWithShape="0" algn="bl" stA="30000" stPos="0" sy="-100000" ky="0"/>
            </a:effectLst>
          </p:spPr>
        </p:pic>
        <p:pic>
          <p:nvPicPr>
            <p:cNvPr id="158" name="Google Shape;158;p14"/>
            <p:cNvPicPr preferRelativeResize="0"/>
            <p:nvPr/>
          </p:nvPicPr>
          <p:blipFill rotWithShape="1">
            <a:blip r:embed="rId4">
              <a:alphaModFix amt="30000"/>
            </a:blip>
            <a:srcRect b="36995" l="0" r="0" t="0"/>
            <a:stretch/>
          </p:blipFill>
          <p:spPr>
            <a:xfrm>
              <a:off x="6635488" y="3628950"/>
              <a:ext cx="5038675" cy="121998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pic>
      </p:grpSp>
      <p:sp>
        <p:nvSpPr>
          <p:cNvPr id="159" name="Google Shape;159;p14"/>
          <p:cNvSpPr txBox="1"/>
          <p:nvPr/>
        </p:nvSpPr>
        <p:spPr>
          <a:xfrm>
            <a:off x="1003501" y="1052100"/>
            <a:ext cx="60357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3. </a:t>
            </a:r>
            <a:r>
              <a:rPr lang="en-GB" sz="4400">
                <a:solidFill>
                  <a:schemeClr val="lt1"/>
                </a:solidFill>
              </a:rPr>
              <a:t>Data Preprocessing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1003500" y="2555700"/>
            <a:ext cx="68259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Transforms Text to Numeric Data:</a:t>
            </a:r>
            <a:endParaRPr b="1" sz="1600">
              <a:solidFill>
                <a:schemeClr val="accent3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Converts textual information into meaningful numerical features for machine learning models.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Why TF-IDF and not Bag of Words?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outperforms Bag of Words in capturing meaningful patterns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Weights words based on their uniqueness within documents and across the dataset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Helps models focus on informative terms rather than common words.</a:t>
            </a:r>
            <a:endParaRPr b="1" sz="1600">
              <a:solidFill>
                <a:schemeClr val="accent3"/>
              </a:solidFill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433125" y="1805281"/>
            <a:ext cx="68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3EBF9"/>
              </a:solidFill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003499" y="1052100"/>
            <a:ext cx="99660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4. </a:t>
            </a:r>
            <a:r>
              <a:rPr lang="en-GB" sz="4400">
                <a:solidFill>
                  <a:schemeClr val="lt1"/>
                </a:solidFill>
              </a:rPr>
              <a:t>TF-IDF: vectorizing text data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171" name="Google Shape;171;p15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229275" y="2555688"/>
            <a:ext cx="3444875" cy="19355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5000" fadeDir="5400012" kx="0" rotWithShape="0" algn="bl" stA="40000" stPos="0" sy="-100000" ky="0"/>
          </a:effectLst>
        </p:spPr>
      </p:pic>
      <p:sp>
        <p:nvSpPr>
          <p:cNvPr id="172" name="Google Shape;172;p15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849351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GB"/>
              <a:t>5. </a:t>
            </a:r>
            <a:r>
              <a:rPr lang="en-GB"/>
              <a:t>Models trained</a:t>
            </a:r>
            <a:endParaRPr/>
          </a:p>
        </p:txBody>
      </p:sp>
      <p:sp>
        <p:nvSpPr>
          <p:cNvPr id="179" name="Google Shape;179;p16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36400" y="106838"/>
            <a:ext cx="772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5083500" y="4178050"/>
            <a:ext cx="21774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3"/>
                </a:solidFill>
              </a:rPr>
              <a:t>Naive Bayes Classifier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leveraging feature independence, making it fast and effective for text classification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EBF9"/>
              </a:solidFill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545275" y="4178025"/>
            <a:ext cx="21774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3EBF9"/>
                </a:solidFill>
              </a:rPr>
              <a:t>Logistic Regression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baseline model commonly used for binary classification tasks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2831850" y="4178050"/>
            <a:ext cx="21405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3"/>
                </a:solidFill>
              </a:rPr>
              <a:t>Decision Tree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Non-linear algorithm capturing complex decision boundaries</a:t>
            </a:r>
            <a:endParaRPr b="1">
              <a:solidFill>
                <a:srgbClr val="73EBF9"/>
              </a:solidFill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92199" y="1989664"/>
            <a:ext cx="1883564" cy="188356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pic>
        <p:nvPicPr>
          <p:cNvPr id="185" name="Google Shape;185;p16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781492" y="1989664"/>
            <a:ext cx="1883574" cy="18835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sp>
        <p:nvSpPr>
          <p:cNvPr id="186" name="Google Shape;186;p16"/>
          <p:cNvSpPr txBox="1"/>
          <p:nvPr/>
        </p:nvSpPr>
        <p:spPr>
          <a:xfrm>
            <a:off x="7403243" y="4178050"/>
            <a:ext cx="20976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3"/>
                </a:solidFill>
              </a:rPr>
              <a:t>Random Forest</a:t>
            </a:r>
            <a:r>
              <a:rPr b="1" lang="en-GB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Technique combining multiple decision trees for improved accuracy</a:t>
            </a:r>
            <a:endParaRPr b="1">
              <a:solidFill>
                <a:srgbClr val="73EBF9"/>
              </a:solidFill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9674488" y="4178050"/>
            <a:ext cx="2097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3"/>
                </a:solidFill>
              </a:rPr>
              <a:t>XGBoost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Gradient boosting model optimized for speed and performance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EBF9"/>
              </a:solidFill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2961311" y="1992650"/>
            <a:ext cx="1883564" cy="188356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pic>
        <p:nvPicPr>
          <p:cNvPr id="189" name="Google Shape;189;p16"/>
          <p:cNvPicPr preferRelativeResize="0"/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7525914" y="1992650"/>
            <a:ext cx="1883574" cy="18835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pic>
        <p:nvPicPr>
          <p:cNvPr id="190" name="Google Shape;190;p16"/>
          <p:cNvPicPr preferRelativeResize="0"/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5246006" y="1992652"/>
            <a:ext cx="1883574" cy="18835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sp>
        <p:nvSpPr>
          <p:cNvPr id="191" name="Google Shape;191;p16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003500" y="2555688"/>
            <a:ext cx="5709900" cy="5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Accuracy Results</a:t>
            </a:r>
            <a:r>
              <a:rPr lang="en-GB" sz="1600">
                <a:solidFill>
                  <a:schemeClr val="accent3"/>
                </a:solidFill>
              </a:rPr>
              <a:t>:</a:t>
            </a:r>
            <a:endParaRPr sz="16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Logistic Regression: 93% Accuracy (Best Performer)</a:t>
            </a:r>
            <a:endParaRPr>
              <a:solidFill>
                <a:srgbClr val="FFFFFF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Random Forest: 81% Accuracy</a:t>
            </a:r>
            <a:endParaRPr>
              <a:solidFill>
                <a:srgbClr val="FFFFFF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Decision Tree/XGBoost: 80% Accuracy</a:t>
            </a:r>
            <a:endParaRPr>
              <a:solidFill>
                <a:srgbClr val="FFFFFF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Bayesian Model: 84% Accuracy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Stacking Models</a:t>
            </a:r>
            <a:r>
              <a:rPr lang="en-GB" sz="1600">
                <a:solidFill>
                  <a:schemeClr val="accent3"/>
                </a:solidFill>
              </a:rPr>
              <a:t>:</a:t>
            </a:r>
            <a:endParaRPr sz="16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Experimented with combining different models using Stacking.</a:t>
            </a:r>
            <a:endParaRPr>
              <a:solidFill>
                <a:srgbClr val="FFFFFF"/>
              </a:solidFill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05FC"/>
              </a:buClr>
              <a:buSzPts val="1400"/>
              <a:buChar char="•"/>
            </a:pPr>
            <a:r>
              <a:rPr lang="en-GB">
                <a:solidFill>
                  <a:srgbClr val="FFFFFF"/>
                </a:solidFill>
              </a:rPr>
              <a:t>Results showed no significant improvement over Logistic Regression (accuracy remained at 93%).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433125" y="1805281"/>
            <a:ext cx="68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3EBF9"/>
              </a:solidFill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1003499" y="1052100"/>
            <a:ext cx="8803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6. </a:t>
            </a:r>
            <a:r>
              <a:rPr lang="en-GB" sz="4400">
                <a:solidFill>
                  <a:schemeClr val="lt1"/>
                </a:solidFill>
              </a:rPr>
              <a:t>Model Comparison and Performance Analysis</a:t>
            </a:r>
            <a:endParaRPr sz="4400">
              <a:solidFill>
                <a:schemeClr val="lt1"/>
              </a:solidFill>
            </a:endParaRPr>
          </a:p>
        </p:txBody>
      </p:sp>
      <p:grpSp>
        <p:nvGrpSpPr>
          <p:cNvPr id="202" name="Google Shape;202;p17"/>
          <p:cNvGrpSpPr/>
          <p:nvPr/>
        </p:nvGrpSpPr>
        <p:grpSpPr>
          <a:xfrm>
            <a:off x="7166775" y="1732963"/>
            <a:ext cx="4507375" cy="3392074"/>
            <a:chOff x="7166775" y="1732963"/>
            <a:chExt cx="4507375" cy="3392074"/>
          </a:xfrm>
        </p:grpSpPr>
        <p:pic>
          <p:nvPicPr>
            <p:cNvPr id="203" name="Google Shape;203;p17"/>
            <p:cNvPicPr preferRelativeResize="0"/>
            <p:nvPr/>
          </p:nvPicPr>
          <p:blipFill>
            <a:blip r:embed="rId3">
              <a:alphaModFix amt="85000"/>
            </a:blip>
            <a:stretch>
              <a:fillRect/>
            </a:stretch>
          </p:blipFill>
          <p:spPr>
            <a:xfrm>
              <a:off x="7166775" y="1732963"/>
              <a:ext cx="4507375" cy="339207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15000" fadeDir="5400012" kx="0" rotWithShape="0" algn="bl" stA="40000" stPos="0" sy="-100000" ky="0"/>
            </a:effectLst>
          </p:spPr>
        </p:pic>
        <p:sp>
          <p:nvSpPr>
            <p:cNvPr id="204" name="Google Shape;204;p17"/>
            <p:cNvSpPr/>
            <p:nvPr/>
          </p:nvSpPr>
          <p:spPr>
            <a:xfrm>
              <a:off x="7711350" y="2445575"/>
              <a:ext cx="801300" cy="156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696275" y="3257300"/>
              <a:ext cx="801300" cy="7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9681200" y="3330125"/>
              <a:ext cx="801300" cy="67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10652375" y="3042050"/>
              <a:ext cx="801300" cy="96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7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</a:t>
            </a:r>
            <a:r>
              <a:rPr lang="en-GB"/>
              <a:t>Special findings in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matrices of models:</a:t>
            </a:r>
            <a:endParaRPr/>
          </a:p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 amt="85000"/>
          </a:blip>
          <a:srcRect b="0" l="66876" r="0" t="0"/>
          <a:stretch/>
        </p:blipFill>
        <p:spPr>
          <a:xfrm>
            <a:off x="7204400" y="1899024"/>
            <a:ext cx="4469750" cy="36285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 amt="45000"/>
          </a:blip>
          <a:srcRect b="0" l="0" r="66320" t="0"/>
          <a:stretch/>
        </p:blipFill>
        <p:spPr>
          <a:xfrm>
            <a:off x="517800" y="2431025"/>
            <a:ext cx="3000300" cy="254327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4">
            <a:alphaModFix amt="45000"/>
          </a:blip>
          <a:srcRect b="0" l="33306" r="33386" t="0"/>
          <a:stretch/>
        </p:blipFill>
        <p:spPr>
          <a:xfrm>
            <a:off x="3852400" y="2431025"/>
            <a:ext cx="3000300" cy="25194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sp>
        <p:nvSpPr>
          <p:cNvPr id="219" name="Google Shape;219;p18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1003646" y="1052100"/>
            <a:ext cx="91680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8. </a:t>
            </a:r>
            <a:r>
              <a:rPr lang="en-GB" sz="4400">
                <a:solidFill>
                  <a:schemeClr val="lt1"/>
                </a:solidFill>
              </a:rPr>
              <a:t>Why Logistic Regression?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003650" y="2555700"/>
            <a:ext cx="101676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Superior Performance</a:t>
            </a:r>
            <a:r>
              <a:rPr lang="en-GB" sz="1600">
                <a:solidFill>
                  <a:schemeClr val="accent3"/>
                </a:solidFill>
              </a:rPr>
              <a:t>:</a:t>
            </a:r>
            <a:endParaRPr sz="1600">
              <a:solidFill>
                <a:schemeClr val="accent3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Achieved 93% accuracy, outperforming other models consistently.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Efficiency:</a:t>
            </a:r>
            <a:endParaRPr sz="1600">
              <a:solidFill>
                <a:schemeClr val="accent2"/>
              </a:solidFill>
              <a:highlight>
                <a:schemeClr val="accent3"/>
              </a:highlight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Computationally efficient, making it ideal for larger datasets.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Handles TF-IDF features well due to its linear nature.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Interpretability</a:t>
            </a:r>
            <a:r>
              <a:rPr lang="en-GB" sz="1600">
                <a:solidFill>
                  <a:schemeClr val="accent3"/>
                </a:solidFill>
              </a:rPr>
              <a:t>:</a:t>
            </a:r>
            <a:endParaRPr sz="1600">
              <a:solidFill>
                <a:schemeClr val="accent3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Coefficients provide insights into the importance of features </a:t>
            </a:r>
            <a:endParaRPr>
              <a:solidFill>
                <a:schemeClr val="lt1"/>
              </a:solidFill>
            </a:endParaRPr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(words or n-grams).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3"/>
                </a:solidFill>
              </a:rPr>
              <a:t>Generalizability:</a:t>
            </a:r>
            <a:endParaRPr sz="1600">
              <a:solidFill>
                <a:schemeClr val="accent2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Demonstrated robust performance across training and testing datasets.</a:t>
            </a:r>
            <a:endParaRPr>
              <a:solidFill>
                <a:schemeClr val="lt1"/>
              </a:solidFill>
            </a:endParaRPr>
          </a:p>
          <a:p>
            <a:pPr indent="-273050" lvl="0" marL="74295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</a:pPr>
            <a:r>
              <a:rPr lang="en-GB">
                <a:solidFill>
                  <a:schemeClr val="lt1"/>
                </a:solidFill>
              </a:rPr>
              <a:t>Reduced risk of overfitting compared to complex models like Random Forest and XGBoost.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925" y="2286575"/>
            <a:ext cx="3987174" cy="305627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40000" stPos="0" sy="-100000" ky="0"/>
          </a:effectLst>
        </p:spPr>
      </p:pic>
      <p:sp>
        <p:nvSpPr>
          <p:cNvPr id="229" name="Google Shape;229;p19"/>
          <p:cNvSpPr txBox="1"/>
          <p:nvPr/>
        </p:nvSpPr>
        <p:spPr>
          <a:xfrm>
            <a:off x="249200" y="6322200"/>
            <a:ext cx="1196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CCCCC"/>
                </a:solidFill>
              </a:rPr>
              <a:t>Group 3 👽</a:t>
            </a:r>
            <a:endParaRPr sz="2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